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372" autoAdjust="0"/>
  </p:normalViewPr>
  <p:slideViewPr>
    <p:cSldViewPr>
      <p:cViewPr varScale="1">
        <p:scale>
          <a:sx n="59" d="100"/>
          <a:sy n="59" d="100"/>
        </p:scale>
        <p:origin x="163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708EDC-F71D-4ACC-A271-68AF9249D93D}" type="datetimeFigureOut">
              <a:rPr lang="en-GB" smtClean="0"/>
              <a:t>21/12/2018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835AE2-413E-417B-887D-32866C7555D3}" type="slidenum">
              <a:rPr lang="en-GB" smtClean="0"/>
              <a:t>‹#›</a:t>
            </a:fld>
            <a:endParaRPr lang="en-GB"/>
          </a:p>
        </p:txBody>
      </p:sp>
    </p:spTree>
    <p:extLst>
      <p:ext uri="{BB962C8B-B14F-4D97-AF65-F5344CB8AC3E}">
        <p14:creationId xmlns:p14="http://schemas.microsoft.com/office/powerpoint/2010/main" val="662284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a:t>
            </a:r>
            <a:r>
              <a:rPr lang="en-US" baseline="0" dirty="0"/>
              <a:t> can agree with me that workers’ life revolves around their paycheck. They can be highly motivated to work when the employer gives consideration to their paycheck. This compensation strategy is a total compensation which involves both base pay and incentives.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2</a:t>
            </a:fld>
            <a:endParaRPr lang="en-GB"/>
          </a:p>
        </p:txBody>
      </p:sp>
    </p:spTree>
    <p:extLst>
      <p:ext uri="{BB962C8B-B14F-4D97-AF65-F5344CB8AC3E}">
        <p14:creationId xmlns:p14="http://schemas.microsoft.com/office/powerpoint/2010/main" val="3211597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incentives of this plan,</a:t>
            </a:r>
            <a:r>
              <a:rPr lang="en-US" baseline="0" dirty="0"/>
              <a:t> I believe that employees will be motivated to work hard and give their optimal effort as well as commitment. Also, the incentives will enhance job satisfaction and enhance work performance because employees will feel appreciated.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4</a:t>
            </a:fld>
            <a:endParaRPr lang="en-GB"/>
          </a:p>
        </p:txBody>
      </p:sp>
    </p:spTree>
    <p:extLst>
      <p:ext uri="{BB962C8B-B14F-4D97-AF65-F5344CB8AC3E}">
        <p14:creationId xmlns:p14="http://schemas.microsoft.com/office/powerpoint/2010/main" val="1808803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compensations will be made publically available for the employees in the same group to see. This will allow employees in the same job category to see how their fellows perform.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5</a:t>
            </a:fld>
            <a:endParaRPr lang="en-GB"/>
          </a:p>
        </p:txBody>
      </p:sp>
    </p:spTree>
    <p:extLst>
      <p:ext uri="{BB962C8B-B14F-4D97-AF65-F5344CB8AC3E}">
        <p14:creationId xmlns:p14="http://schemas.microsoft.com/office/powerpoint/2010/main" val="2350949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that using other companies where the same job</a:t>
            </a:r>
            <a:r>
              <a:rPr lang="en-US" baseline="0" dirty="0"/>
              <a:t> is done will help in determining the kind of compensation that employees in our organization need. When they notice that there is no fluctuation in their compensation with other organizations, it will motivate them to work hard and stick to the company. This will enhance their satisfaction.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6</a:t>
            </a:fld>
            <a:endParaRPr lang="en-GB"/>
          </a:p>
        </p:txBody>
      </p:sp>
    </p:spTree>
    <p:extLst>
      <p:ext uri="{BB962C8B-B14F-4D97-AF65-F5344CB8AC3E}">
        <p14:creationId xmlns:p14="http://schemas.microsoft.com/office/powerpoint/2010/main" val="2025947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Identifying</a:t>
            </a:r>
            <a:r>
              <a:rPr lang="en-US" baseline="0" dirty="0"/>
              <a:t> the qualification and skill set that contributes to the organization’s performance is crucial in achieving a fair compensation. Therefore, pay for competence strategy will ensure that those employees with higher competency are compensated according to their level of competence.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7</a:t>
            </a:fld>
            <a:endParaRPr lang="en-GB"/>
          </a:p>
        </p:txBody>
      </p:sp>
    </p:spTree>
    <p:extLst>
      <p:ext uri="{BB962C8B-B14F-4D97-AF65-F5344CB8AC3E}">
        <p14:creationId xmlns:p14="http://schemas.microsoft.com/office/powerpoint/2010/main" val="345173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Devising</a:t>
            </a:r>
            <a:r>
              <a:rPr lang="en-US" baseline="0" dirty="0"/>
              <a:t> customized reward system can enhance employee satisfaction in the organization. However, for this strategy to be effective, it must be complemented with transparent access to opportunities in the firm. </a:t>
            </a:r>
            <a:endParaRPr lang="en-GB" dirty="0"/>
          </a:p>
        </p:txBody>
      </p:sp>
      <p:sp>
        <p:nvSpPr>
          <p:cNvPr id="4" name="Slide Number Placeholder 3"/>
          <p:cNvSpPr>
            <a:spLocks noGrp="1"/>
          </p:cNvSpPr>
          <p:nvPr>
            <p:ph type="sldNum" sz="quarter" idx="10"/>
          </p:nvPr>
        </p:nvSpPr>
        <p:spPr/>
        <p:txBody>
          <a:bodyPr/>
          <a:lstStyle/>
          <a:p>
            <a:fld id="{05835AE2-413E-417B-887D-32866C7555D3}" type="slidenum">
              <a:rPr lang="en-GB" smtClean="0"/>
              <a:t>8</a:t>
            </a:fld>
            <a:endParaRPr lang="en-GB"/>
          </a:p>
        </p:txBody>
      </p:sp>
    </p:spTree>
    <p:extLst>
      <p:ext uri="{BB962C8B-B14F-4D97-AF65-F5344CB8AC3E}">
        <p14:creationId xmlns:p14="http://schemas.microsoft.com/office/powerpoint/2010/main" val="1340599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381678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2099036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364634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EAD9DD-E532-4C7D-B1ED-7E71EDB51879}" type="datetimeFigureOut">
              <a:rPr lang="en-GB" smtClean="0"/>
              <a:t>21/12/2018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175976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EAD9DD-E532-4C7D-B1ED-7E71EDB51879}" type="datetimeFigureOut">
              <a:rPr lang="en-GB" smtClean="0"/>
              <a:t>21/12/2018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58020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EAD9DD-E532-4C7D-B1ED-7E71EDB51879}" type="datetimeFigureOut">
              <a:rPr lang="en-GB" smtClean="0"/>
              <a:t>21/12/2018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2772593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EAD9DD-E532-4C7D-B1ED-7E71EDB51879}" type="datetimeFigureOut">
              <a:rPr lang="en-GB" smtClean="0"/>
              <a:t>21/12/2018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2481377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AEAD9DD-E532-4C7D-B1ED-7E71EDB51879}" type="datetimeFigureOut">
              <a:rPr lang="en-GB" smtClean="0"/>
              <a:t>21/12/2018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154451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AEAD9DD-E532-4C7D-B1ED-7E71EDB51879}" type="datetimeFigureOut">
              <a:rPr lang="en-GB" smtClean="0"/>
              <a:t>21/12/2018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47202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88265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82428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3514980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93979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292906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112282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EAD9DD-E532-4C7D-B1ED-7E71EDB51879}" type="datetimeFigureOut">
              <a:rPr lang="en-GB" smtClean="0"/>
              <a:t>21/12/2018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A43E8C-D278-4357-BB28-519A2C4D5226}" type="slidenum">
              <a:rPr lang="en-GB" smtClean="0"/>
              <a:t>‹#›</a:t>
            </a:fld>
            <a:endParaRPr lang="en-GB"/>
          </a:p>
        </p:txBody>
      </p:sp>
    </p:spTree>
    <p:extLst>
      <p:ext uri="{BB962C8B-B14F-4D97-AF65-F5344CB8AC3E}">
        <p14:creationId xmlns:p14="http://schemas.microsoft.com/office/powerpoint/2010/main" val="415952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AEAD9DD-E532-4C7D-B1ED-7E71EDB51879}" type="datetimeFigureOut">
              <a:rPr lang="en-GB" smtClean="0"/>
              <a:t>21/12/2018</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EA43E8C-D278-4357-BB28-519A2C4D5226}" type="slidenum">
              <a:rPr lang="en-GB" smtClean="0"/>
              <a:t>‹#›</a:t>
            </a:fld>
            <a:endParaRPr lang="en-GB"/>
          </a:p>
        </p:txBody>
      </p:sp>
    </p:spTree>
    <p:extLst>
      <p:ext uri="{BB962C8B-B14F-4D97-AF65-F5344CB8AC3E}">
        <p14:creationId xmlns:p14="http://schemas.microsoft.com/office/powerpoint/2010/main" val="17680762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143000"/>
            <a:ext cx="6629400" cy="1524000"/>
          </a:xfrm>
        </p:spPr>
        <p:txBody>
          <a:bodyPr>
            <a:noAutofit/>
          </a:bodyPr>
          <a:lstStyle/>
          <a:p>
            <a:pPr algn="ctr"/>
            <a:r>
              <a:rPr lang="en-US" sz="4400" b="1" dirty="0">
                <a:solidFill>
                  <a:srgbClr val="002060"/>
                </a:solidFill>
                <a:latin typeface="Times New Roman" panose="02020603050405020304" pitchFamily="18" charset="0"/>
                <a:cs typeface="Times New Roman" panose="02020603050405020304" pitchFamily="18" charset="0"/>
              </a:rPr>
              <a:t>COMPENSATION STRATEGY</a:t>
            </a:r>
            <a:endParaRPr lang="en-GB" sz="4400" b="1" dirty="0">
              <a:solidFill>
                <a:srgbClr val="002060"/>
              </a:solidFill>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609600" y="2819400"/>
            <a:ext cx="6858000" cy="1066801"/>
          </a:xfrm>
        </p:spPr>
        <p:txBody>
          <a:bodyPr>
            <a:normAutofit/>
          </a:bodyPr>
          <a:lstStyle/>
          <a:p>
            <a:pPr marL="0" indent="0" algn="ctr">
              <a:buNone/>
            </a:pPr>
            <a:r>
              <a:rPr lang="en-US" sz="2400" b="1" dirty="0">
                <a:latin typeface="Times New Roman" panose="02020603050405020304" pitchFamily="18" charset="0"/>
                <a:cs typeface="Times New Roman" panose="02020603050405020304" pitchFamily="18" charset="0"/>
              </a:rPr>
              <a:t>Student’s Name </a:t>
            </a:r>
          </a:p>
          <a:p>
            <a:pPr marL="0" indent="0" algn="ctr">
              <a:buNone/>
            </a:pPr>
            <a:r>
              <a:rPr lang="en-US" sz="2400" b="1" dirty="0">
                <a:latin typeface="Times New Roman" panose="02020603050405020304" pitchFamily="18" charset="0"/>
                <a:cs typeface="Times New Roman" panose="02020603050405020304" pitchFamily="18" charset="0"/>
              </a:rPr>
              <a:t>Institutional Affiliations</a:t>
            </a:r>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5445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854"/>
            <a:ext cx="5867400" cy="824346"/>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Compensation Strategy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838200"/>
            <a:ext cx="7543800" cy="5791200"/>
          </a:xfrm>
        </p:spPr>
        <p:txBody>
          <a:bodyPr>
            <a:normAutofit/>
          </a:bodyPr>
          <a:lstStyle/>
          <a:p>
            <a:r>
              <a:rPr lang="en-US" sz="2400" dirty="0">
                <a:latin typeface="Times New Roman" panose="02020603050405020304" pitchFamily="18" charset="0"/>
                <a:cs typeface="Times New Roman" panose="02020603050405020304" pitchFamily="18" charset="0"/>
              </a:rPr>
              <a:t>Companies are struggling to retain their best employees</a:t>
            </a:r>
          </a:p>
          <a:p>
            <a:pPr marL="0" indent="0">
              <a:buNone/>
            </a:pPr>
            <a:r>
              <a:rPr lang="en-US" sz="2400" dirty="0">
                <a:latin typeface="Times New Roman" panose="02020603050405020304" pitchFamily="18" charset="0"/>
                <a:cs typeface="Times New Roman" panose="02020603050405020304" pitchFamily="18" charset="0"/>
              </a:rPr>
              <a:t>Designing proper compensation strategy helps in:</a:t>
            </a:r>
          </a:p>
          <a:p>
            <a:r>
              <a:rPr lang="en-US" sz="2400" dirty="0">
                <a:latin typeface="Times New Roman" panose="02020603050405020304" pitchFamily="18" charset="0"/>
                <a:cs typeface="Times New Roman" panose="02020603050405020304" pitchFamily="18" charset="0"/>
              </a:rPr>
              <a:t>Motivating employees to work more </a:t>
            </a:r>
          </a:p>
          <a:p>
            <a:r>
              <a:rPr lang="en-US" sz="2400" dirty="0">
                <a:latin typeface="Times New Roman" panose="02020603050405020304" pitchFamily="18" charset="0"/>
                <a:cs typeface="Times New Roman" panose="02020603050405020304" pitchFamily="18" charset="0"/>
              </a:rPr>
              <a:t>Increasing the employee retention rate in the firm</a:t>
            </a:r>
          </a:p>
          <a:p>
            <a:pPr marL="0" indent="0">
              <a:buNone/>
            </a:pPr>
            <a:r>
              <a:rPr lang="en-US" sz="2400" dirty="0">
                <a:latin typeface="Times New Roman" panose="02020603050405020304" pitchFamily="18" charset="0"/>
                <a:cs typeface="Times New Roman" panose="02020603050405020304" pitchFamily="18" charset="0"/>
              </a:rPr>
              <a:t>The Compensation plan or strategy I propose is total compensation</a:t>
            </a:r>
          </a:p>
          <a:p>
            <a:r>
              <a:rPr lang="en-US" sz="2400" dirty="0">
                <a:latin typeface="Times New Roman" panose="02020603050405020304" pitchFamily="18" charset="0"/>
                <a:cs typeface="Times New Roman" panose="02020603050405020304" pitchFamily="18" charset="0"/>
              </a:rPr>
              <a:t>It consists of two primary components: Base pay and Incentives </a:t>
            </a:r>
          </a:p>
          <a:p>
            <a:r>
              <a:rPr lang="en-US" sz="2400" dirty="0">
                <a:latin typeface="Times New Roman" panose="02020603050405020304" pitchFamily="18" charset="0"/>
                <a:cs typeface="Times New Roman" panose="02020603050405020304" pitchFamily="18" charset="0"/>
              </a:rPr>
              <a:t>Base pay includes all the compensation for working odd hours</a:t>
            </a:r>
          </a:p>
          <a:p>
            <a:r>
              <a:rPr lang="en-US" sz="2400" dirty="0">
                <a:latin typeface="Times New Roman" panose="02020603050405020304" pitchFamily="18" charset="0"/>
                <a:cs typeface="Times New Roman" panose="02020603050405020304" pitchFamily="18" charset="0"/>
              </a:rPr>
              <a:t>Incentives refers to the amount of money given to workers based on their prescribed output.</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184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7620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Stakeholders’ Input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14400"/>
            <a:ext cx="7086600" cy="5562600"/>
          </a:xfrm>
        </p:spPr>
        <p:txBody>
          <a:bodyPr>
            <a:normAutofit/>
          </a:bodyPr>
          <a:lstStyle/>
          <a:p>
            <a:r>
              <a:rPr lang="en-US" sz="2400" dirty="0">
                <a:latin typeface="Times New Roman" panose="02020603050405020304" pitchFamily="18" charset="0"/>
                <a:cs typeface="Times New Roman" panose="02020603050405020304" pitchFamily="18" charset="0"/>
              </a:rPr>
              <a:t>Designing the compensation philosophy involves identifying inputs of key stakeholders:</a:t>
            </a:r>
          </a:p>
          <a:p>
            <a:r>
              <a:rPr lang="en-US" sz="2400" dirty="0">
                <a:latin typeface="Times New Roman" panose="02020603050405020304" pitchFamily="18" charset="0"/>
                <a:cs typeface="Times New Roman" panose="02020603050405020304" pitchFamily="18" charset="0"/>
              </a:rPr>
              <a:t>In this plan, employees are the key stakeholders </a:t>
            </a:r>
          </a:p>
          <a:p>
            <a:r>
              <a:rPr lang="en-US" sz="2400" dirty="0">
                <a:latin typeface="Times New Roman" panose="02020603050405020304" pitchFamily="18" charset="0"/>
                <a:cs typeface="Times New Roman" panose="02020603050405020304" pitchFamily="18" charset="0"/>
              </a:rPr>
              <a:t>Their input is considered crucial because it helps in determining a fair compensation </a:t>
            </a:r>
          </a:p>
          <a:p>
            <a:r>
              <a:rPr lang="en-US" sz="2400" dirty="0">
                <a:latin typeface="Times New Roman" panose="02020603050405020304" pitchFamily="18" charset="0"/>
                <a:cs typeface="Times New Roman" panose="02020603050405020304" pitchFamily="18" charset="0"/>
              </a:rPr>
              <a:t>Second stakeholders involved is the client </a:t>
            </a:r>
          </a:p>
          <a:p>
            <a:r>
              <a:rPr lang="en-US" sz="2400" dirty="0">
                <a:latin typeface="Times New Roman" panose="02020603050405020304" pitchFamily="18" charset="0"/>
                <a:cs typeface="Times New Roman" panose="02020603050405020304" pitchFamily="18" charset="0"/>
              </a:rPr>
              <a:t>Compensation of employees affects the way they serve clients. </a:t>
            </a:r>
          </a:p>
          <a:p>
            <a:r>
              <a:rPr lang="en-US" sz="2400" dirty="0">
                <a:latin typeface="Times New Roman" panose="02020603050405020304" pitchFamily="18" charset="0"/>
                <a:cs typeface="Times New Roman" panose="02020603050405020304" pitchFamily="18" charset="0"/>
              </a:rPr>
              <a:t>Lastly, the owner of the business was also consulted.</a:t>
            </a:r>
          </a:p>
          <a:p>
            <a:r>
              <a:rPr lang="en-US" sz="2400" dirty="0">
                <a:latin typeface="Times New Roman" panose="02020603050405020304" pitchFamily="18" charset="0"/>
                <a:cs typeface="Times New Roman" panose="02020603050405020304" pitchFamily="18" charset="0"/>
              </a:rPr>
              <a:t>This is to ensure that the owners are also motivated for their risks and input. </a:t>
            </a:r>
          </a:p>
        </p:txBody>
      </p:sp>
    </p:spTree>
    <p:extLst>
      <p:ext uri="{BB962C8B-B14F-4D97-AF65-F5344CB8AC3E}">
        <p14:creationId xmlns:p14="http://schemas.microsoft.com/office/powerpoint/2010/main" val="3508346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086600" cy="762000"/>
          </a:xfrm>
        </p:spPr>
        <p:txBody>
          <a:bodyPr/>
          <a:lstStyle/>
          <a:p>
            <a:pPr algn="ctr"/>
            <a:r>
              <a:rPr lang="en-US" b="1" u="sng" dirty="0">
                <a:solidFill>
                  <a:srgbClr val="7030A0"/>
                </a:solidFill>
                <a:latin typeface="Times New Roman" panose="02020603050405020304" pitchFamily="18" charset="0"/>
                <a:cs typeface="Times New Roman" panose="02020603050405020304" pitchFamily="18" charset="0"/>
              </a:rPr>
              <a:t>Incentives Included in the Plan</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762000"/>
            <a:ext cx="7239000" cy="5867400"/>
          </a:xfrm>
        </p:spPr>
        <p:txBody>
          <a:bodyPr>
            <a:normAutofit/>
          </a:bodyPr>
          <a:lstStyle/>
          <a:p>
            <a:r>
              <a:rPr lang="en-US" sz="2400" dirty="0">
                <a:latin typeface="Times New Roman" panose="02020603050405020304" pitchFamily="18" charset="0"/>
                <a:cs typeface="Times New Roman" panose="02020603050405020304" pitchFamily="18" charset="0"/>
              </a:rPr>
              <a:t>Since the compensation included two key components; Base pay and incentives</a:t>
            </a:r>
          </a:p>
          <a:p>
            <a:r>
              <a:rPr lang="en-US" sz="2400" dirty="0">
                <a:latin typeface="Times New Roman" panose="02020603050405020304" pitchFamily="18" charset="0"/>
                <a:cs typeface="Times New Roman" panose="02020603050405020304" pitchFamily="18" charset="0"/>
              </a:rPr>
              <a:t>The incentives involved in this plan include the following:</a:t>
            </a:r>
          </a:p>
          <a:p>
            <a:r>
              <a:rPr lang="en-US" sz="2400" dirty="0">
                <a:latin typeface="Times New Roman" panose="02020603050405020304" pitchFamily="18" charset="0"/>
                <a:cs typeface="Times New Roman" panose="02020603050405020304" pitchFamily="18" charset="0"/>
              </a:rPr>
              <a:t>Project bonus</a:t>
            </a:r>
          </a:p>
          <a:p>
            <a:r>
              <a:rPr lang="en-US" sz="2400" dirty="0">
                <a:latin typeface="Times New Roman" panose="02020603050405020304" pitchFamily="18" charset="0"/>
                <a:cs typeface="Times New Roman" panose="02020603050405020304" pitchFamily="18" charset="0"/>
              </a:rPr>
              <a:t>Retention bonus</a:t>
            </a:r>
          </a:p>
          <a:p>
            <a:r>
              <a:rPr lang="en-US" sz="2400" dirty="0">
                <a:latin typeface="Times New Roman" panose="02020603050405020304" pitchFamily="18" charset="0"/>
                <a:cs typeface="Times New Roman" panose="02020603050405020304" pitchFamily="18" charset="0"/>
              </a:rPr>
              <a:t>Spot awards</a:t>
            </a:r>
          </a:p>
          <a:p>
            <a:r>
              <a:rPr lang="en-US" sz="2400" dirty="0">
                <a:latin typeface="Times New Roman" panose="02020603050405020304" pitchFamily="18" charset="0"/>
                <a:cs typeface="Times New Roman" panose="02020603050405020304" pitchFamily="18" charset="0"/>
              </a:rPr>
              <a:t>These incentives will motivate employees in the following ways:</a:t>
            </a:r>
          </a:p>
          <a:p>
            <a:r>
              <a:rPr lang="en-US" sz="2400" dirty="0">
                <a:latin typeface="Times New Roman" panose="02020603050405020304" pitchFamily="18" charset="0"/>
                <a:cs typeface="Times New Roman" panose="02020603050405020304" pitchFamily="18" charset="0"/>
              </a:rPr>
              <a:t>Increase job satisfaction </a:t>
            </a:r>
          </a:p>
          <a:p>
            <a:r>
              <a:rPr lang="en-US" sz="2400" dirty="0">
                <a:latin typeface="Times New Roman" panose="02020603050405020304" pitchFamily="18" charset="0"/>
                <a:cs typeface="Times New Roman" panose="02020603050405020304" pitchFamily="18" charset="0"/>
              </a:rPr>
              <a:t>Increase workers’ appreciation in the organization</a:t>
            </a:r>
          </a:p>
          <a:p>
            <a:r>
              <a:rPr lang="en-US" sz="2400" dirty="0">
                <a:latin typeface="Times New Roman" panose="02020603050405020304" pitchFamily="18" charset="0"/>
                <a:cs typeface="Times New Roman" panose="02020603050405020304" pitchFamily="18" charset="0"/>
              </a:rPr>
              <a:t>Increase employee performance </a:t>
            </a:r>
          </a:p>
          <a:p>
            <a:pPr marL="0" indent="0">
              <a:buNone/>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7039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705600" cy="609600"/>
          </a:xfrm>
        </p:spPr>
        <p:txBody>
          <a:bodyPr>
            <a:no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Fairness of the Pay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685800"/>
            <a:ext cx="7162800" cy="6019800"/>
          </a:xfrm>
        </p:spPr>
        <p:txBody>
          <a:bodyPr>
            <a:normAutofit/>
          </a:bodyPr>
          <a:lstStyle/>
          <a:p>
            <a:r>
              <a:rPr lang="en-US" sz="2400" dirty="0">
                <a:latin typeface="Times New Roman" panose="02020603050405020304" pitchFamily="18" charset="0"/>
                <a:cs typeface="Times New Roman" panose="02020603050405020304" pitchFamily="18" charset="0"/>
              </a:rPr>
              <a:t>To achieve fairness in the compensation plan, this strategy will involve both internal and external equity mechanisms such as:</a:t>
            </a:r>
          </a:p>
          <a:p>
            <a:r>
              <a:rPr lang="en-US" sz="2400" dirty="0">
                <a:latin typeface="Times New Roman" panose="02020603050405020304" pitchFamily="18" charset="0"/>
                <a:cs typeface="Times New Roman" panose="02020603050405020304" pitchFamily="18" charset="0"/>
              </a:rPr>
              <a:t>Internal equity: Using skill-based pay</a:t>
            </a:r>
          </a:p>
          <a:p>
            <a:r>
              <a:rPr lang="en-US" sz="2400" dirty="0">
                <a:latin typeface="Times New Roman" panose="02020603050405020304" pitchFamily="18" charset="0"/>
                <a:cs typeface="Times New Roman" panose="02020603050405020304" pitchFamily="18" charset="0"/>
              </a:rPr>
              <a:t>Using variable pay based on the organization’s performance </a:t>
            </a:r>
          </a:p>
          <a:p>
            <a:r>
              <a:rPr lang="en-US" sz="2400" dirty="0">
                <a:latin typeface="Times New Roman" panose="02020603050405020304" pitchFamily="18" charset="0"/>
                <a:cs typeface="Times New Roman" panose="02020603050405020304" pitchFamily="18" charset="0"/>
              </a:rPr>
              <a:t>External equity: Relying on the performance and compensation in other organizations </a:t>
            </a:r>
          </a:p>
          <a:p>
            <a:r>
              <a:rPr lang="en-US" sz="2400" dirty="0">
                <a:latin typeface="Times New Roman" panose="02020603050405020304" pitchFamily="18" charset="0"/>
                <a:cs typeface="Times New Roman" panose="02020603050405020304" pitchFamily="18" charset="0"/>
              </a:rPr>
              <a:t>The strategy will also involve pay openness system</a:t>
            </a:r>
          </a:p>
          <a:p>
            <a:r>
              <a:rPr lang="en-US" sz="2400" dirty="0">
                <a:latin typeface="Times New Roman" panose="02020603050405020304" pitchFamily="18" charset="0"/>
                <a:cs typeface="Times New Roman" panose="02020603050405020304" pitchFamily="18" charset="0"/>
              </a:rPr>
              <a:t>The pay openness refers to the degree of openness that an organization allows in its pay system.</a:t>
            </a:r>
          </a:p>
        </p:txBody>
      </p:sp>
    </p:spTree>
    <p:extLst>
      <p:ext uri="{BB962C8B-B14F-4D97-AF65-F5344CB8AC3E}">
        <p14:creationId xmlns:p14="http://schemas.microsoft.com/office/powerpoint/2010/main" val="3897326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705600" cy="6858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Employee Satisfaction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914400"/>
            <a:ext cx="7315200" cy="5715000"/>
          </a:xfrm>
        </p:spPr>
        <p:txBody>
          <a:bodyPr>
            <a:normAutofit/>
          </a:bodyPr>
          <a:lstStyle/>
          <a:p>
            <a:r>
              <a:rPr lang="en-US" sz="2400" dirty="0">
                <a:latin typeface="Times New Roman" panose="02020603050405020304" pitchFamily="18" charset="0"/>
                <a:cs typeface="Times New Roman" panose="02020603050405020304" pitchFamily="18" charset="0"/>
              </a:rPr>
              <a:t>I think that this plan will promote employee satisfaction because:</a:t>
            </a:r>
          </a:p>
          <a:p>
            <a:r>
              <a:rPr lang="en-US" sz="2400" dirty="0">
                <a:latin typeface="Times New Roman" panose="02020603050405020304" pitchFamily="18" charset="0"/>
                <a:cs typeface="Times New Roman" panose="02020603050405020304" pitchFamily="18" charset="0"/>
              </a:rPr>
              <a:t>It takes into consideration the employee skills </a:t>
            </a:r>
            <a:endParaRPr lang="en-GB"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This means that employees with higher skills are paid more according to their level of knowledge</a:t>
            </a:r>
          </a:p>
          <a:p>
            <a:r>
              <a:rPr lang="en-US" sz="2400" dirty="0">
                <a:latin typeface="Times New Roman" panose="02020603050405020304" pitchFamily="18" charset="0"/>
                <a:cs typeface="Times New Roman" panose="02020603050405020304" pitchFamily="18" charset="0"/>
              </a:rPr>
              <a:t>Also, the plan appreciates employees’ input in the general performance of the firm.</a:t>
            </a:r>
          </a:p>
          <a:p>
            <a:r>
              <a:rPr lang="en-US" sz="2400" dirty="0">
                <a:latin typeface="Times New Roman" panose="02020603050405020304" pitchFamily="18" charset="0"/>
                <a:cs typeface="Times New Roman" panose="02020603050405020304" pitchFamily="18" charset="0"/>
              </a:rPr>
              <a:t>Further, it increases employee retention because employees will have no reason to move. </a:t>
            </a:r>
          </a:p>
          <a:p>
            <a:r>
              <a:rPr lang="en-US" sz="2400" dirty="0">
                <a:latin typeface="Times New Roman" panose="02020603050405020304" pitchFamily="18" charset="0"/>
                <a:cs typeface="Times New Roman" panose="02020603050405020304" pitchFamily="18" charset="0"/>
              </a:rPr>
              <a:t>This is because the compensation is based on the competitors’ </a:t>
            </a:r>
          </a:p>
          <a:p>
            <a:r>
              <a:rPr lang="en-US" sz="2400" dirty="0">
                <a:latin typeface="Times New Roman" panose="02020603050405020304" pitchFamily="18" charset="0"/>
                <a:cs typeface="Times New Roman" panose="02020603050405020304" pitchFamily="18" charset="0"/>
              </a:rPr>
              <a:t>This plan will compare to the competitor’s compensation plans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3921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010400" cy="609600"/>
          </a:xfrm>
        </p:spPr>
        <p:txBody>
          <a:bodyPr>
            <a:normAutofit fontScale="90000"/>
          </a:bodyPr>
          <a:lstStyle/>
          <a:p>
            <a:pPr algn="ctr"/>
            <a:r>
              <a:rPr lang="en-US" b="1" u="sng" dirty="0">
                <a:solidFill>
                  <a:srgbClr val="7030A0"/>
                </a:solidFill>
                <a:latin typeface="Times New Roman" panose="02020603050405020304" pitchFamily="18" charset="0"/>
                <a:cs typeface="Times New Roman" panose="02020603050405020304" pitchFamily="18" charset="0"/>
              </a:rPr>
              <a:t>Continuation of Employee Satisfaction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838200"/>
            <a:ext cx="7010400" cy="6019800"/>
          </a:xfrm>
        </p:spPr>
        <p:txBody>
          <a:bodyPr>
            <a:normAutofit/>
          </a:bodyPr>
          <a:lstStyle/>
          <a:p>
            <a:r>
              <a:rPr lang="en-US" sz="2400" dirty="0">
                <a:latin typeface="Times New Roman" panose="02020603050405020304" pitchFamily="18" charset="0"/>
                <a:cs typeface="Times New Roman" panose="02020603050405020304" pitchFamily="18" charset="0"/>
              </a:rPr>
              <a:t>The following strategies will be involved in ensuring fairness in pay</a:t>
            </a:r>
          </a:p>
          <a:p>
            <a:r>
              <a:rPr lang="en-US" sz="2400" b="1" dirty="0">
                <a:latin typeface="Times New Roman" panose="02020603050405020304" pitchFamily="18" charset="0"/>
                <a:cs typeface="Times New Roman" panose="02020603050405020304" pitchFamily="18" charset="0"/>
              </a:rPr>
              <a:t>Pay for Competence </a:t>
            </a:r>
          </a:p>
          <a:p>
            <a:r>
              <a:rPr lang="en-US" sz="2400" dirty="0">
                <a:latin typeface="Times New Roman" panose="02020603050405020304" pitchFamily="18" charset="0"/>
                <a:cs typeface="Times New Roman" panose="02020603050405020304" pitchFamily="18" charset="0"/>
              </a:rPr>
              <a:t>In this strategy, the plan will ensure that employees are compensated based on their level of competence</a:t>
            </a:r>
          </a:p>
          <a:p>
            <a:r>
              <a:rPr lang="en-US" sz="2400" dirty="0">
                <a:latin typeface="Times New Roman" panose="02020603050405020304" pitchFamily="18" charset="0"/>
                <a:cs typeface="Times New Roman" panose="02020603050405020304" pitchFamily="18" charset="0"/>
              </a:rPr>
              <a:t>This involves identifying key skills, knowledge and attitudes that facilitate organizational performance</a:t>
            </a:r>
          </a:p>
          <a:p>
            <a:r>
              <a:rPr lang="en-US" sz="2400" dirty="0">
                <a:latin typeface="Times New Roman" panose="02020603050405020304" pitchFamily="18" charset="0"/>
                <a:cs typeface="Times New Roman" panose="02020603050405020304" pitchFamily="18" charset="0"/>
              </a:rPr>
              <a:t>In this case, sales executives with IT skills will be paid more than those without IT skills</a:t>
            </a:r>
          </a:p>
          <a:p>
            <a:r>
              <a:rPr lang="en-US" sz="2400" dirty="0">
                <a:latin typeface="Times New Roman" panose="02020603050405020304" pitchFamily="18" charset="0"/>
                <a:cs typeface="Times New Roman" panose="02020603050405020304" pitchFamily="18" charset="0"/>
              </a:rPr>
              <a:t>To achieve fairness in this strategy, employees will be informed on the required skill set that will enable them achieve the compensation</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0621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6781800" cy="6858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Continuation of Satisfaction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838200"/>
            <a:ext cx="7086600" cy="5791200"/>
          </a:xfrm>
        </p:spPr>
        <p:txBody>
          <a:bodyPr>
            <a:normAutofit/>
          </a:bodyPr>
          <a:lstStyle/>
          <a:p>
            <a:pPr marL="109728" indent="0">
              <a:buNone/>
            </a:pPr>
            <a:r>
              <a:rPr lang="en-US" sz="2400" b="1" dirty="0">
                <a:latin typeface="Times New Roman" panose="02020603050405020304" pitchFamily="18" charset="0"/>
                <a:cs typeface="Times New Roman" panose="02020603050405020304" pitchFamily="18" charset="0"/>
              </a:rPr>
              <a:t>Devising customized rewards</a:t>
            </a:r>
          </a:p>
          <a:p>
            <a:r>
              <a:rPr lang="en-US" sz="2400" dirty="0">
                <a:latin typeface="Times New Roman" panose="02020603050405020304" pitchFamily="18" charset="0"/>
                <a:cs typeface="Times New Roman" panose="02020603050405020304" pitchFamily="18" charset="0"/>
              </a:rPr>
              <a:t>Another strategy to achieve employee satisfaction and fairness is to adopt a customized reward system. </a:t>
            </a:r>
          </a:p>
          <a:p>
            <a:r>
              <a:rPr lang="en-US" sz="2400" dirty="0">
                <a:latin typeface="Times New Roman" panose="02020603050405020304" pitchFamily="18" charset="0"/>
                <a:cs typeface="Times New Roman" panose="02020603050405020304" pitchFamily="18" charset="0"/>
              </a:rPr>
              <a:t>It involves providing employees with target achievement </a:t>
            </a:r>
          </a:p>
          <a:p>
            <a:r>
              <a:rPr lang="en-US" sz="2400" dirty="0">
                <a:latin typeface="Times New Roman" panose="02020603050405020304" pitchFamily="18" charset="0"/>
                <a:cs typeface="Times New Roman" panose="02020603050405020304" pitchFamily="18" charset="0"/>
              </a:rPr>
              <a:t>Also, gives them reward selection mechanism</a:t>
            </a:r>
          </a:p>
          <a:p>
            <a:r>
              <a:rPr lang="en-US" sz="2400" dirty="0">
                <a:latin typeface="Times New Roman" panose="02020603050405020304" pitchFamily="18" charset="0"/>
                <a:cs typeface="Times New Roman" panose="02020603050405020304" pitchFamily="18" charset="0"/>
              </a:rPr>
              <a:t>Through this, employees can:</a:t>
            </a:r>
          </a:p>
          <a:p>
            <a:r>
              <a:rPr lang="en-US" sz="2400" dirty="0">
                <a:latin typeface="Times New Roman" panose="02020603050405020304" pitchFamily="18" charset="0"/>
                <a:cs typeface="Times New Roman" panose="02020603050405020304" pitchFamily="18" charset="0"/>
              </a:rPr>
              <a:t>Design their own portal of reward </a:t>
            </a:r>
          </a:p>
          <a:p>
            <a:r>
              <a:rPr lang="en-US" sz="2400" dirty="0">
                <a:latin typeface="Times New Roman" panose="02020603050405020304" pitchFamily="18" charset="0"/>
                <a:cs typeface="Times New Roman" panose="02020603050405020304" pitchFamily="18" charset="0"/>
              </a:rPr>
              <a:t>Preferences </a:t>
            </a:r>
          </a:p>
          <a:p>
            <a:r>
              <a:rPr lang="en-US" sz="2400" dirty="0">
                <a:latin typeface="Times New Roman" panose="02020603050405020304" pitchFamily="18" charset="0"/>
                <a:cs typeface="Times New Roman" panose="02020603050405020304" pitchFamily="18" charset="0"/>
              </a:rPr>
              <a:t>It also enhance commitment and engagement of employees</a:t>
            </a:r>
          </a:p>
          <a:p>
            <a:r>
              <a:rPr lang="en-US" sz="2400" dirty="0">
                <a:latin typeface="Times New Roman" panose="02020603050405020304" pitchFamily="18" charset="0"/>
                <a:cs typeface="Times New Roman" panose="02020603050405020304" pitchFamily="18" charset="0"/>
              </a:rPr>
              <a:t> Facilitates transparency and employee growth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5175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6781800" cy="609600"/>
          </a:xfrm>
        </p:spPr>
        <p:txBody>
          <a:bodyPr>
            <a:normAutofit fontScale="90000"/>
          </a:bodyPr>
          <a:lstStyle/>
          <a:p>
            <a:pPr algn="ctr"/>
            <a:r>
              <a:rPr lang="en-US" b="1" u="sng" dirty="0">
                <a:solidFill>
                  <a:srgbClr val="7030A0"/>
                </a:solidFill>
                <a:latin typeface="Times New Roman" panose="02020603050405020304" pitchFamily="18" charset="0"/>
                <a:cs typeface="Times New Roman" panose="02020603050405020304" pitchFamily="18" charset="0"/>
              </a:rPr>
              <a:t>Continuation of Satisfaction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609600"/>
            <a:ext cx="7162800" cy="6096000"/>
          </a:xfrm>
        </p:spPr>
        <p:txBody>
          <a:bodyPr>
            <a:noAutofit/>
          </a:bodyPr>
          <a:lstStyle/>
          <a:p>
            <a:pPr marL="109728" indent="0">
              <a:buNone/>
            </a:pPr>
            <a:r>
              <a:rPr lang="en-US" sz="2400" b="1" dirty="0">
                <a:latin typeface="Times New Roman" panose="02020603050405020304" pitchFamily="18" charset="0"/>
                <a:cs typeface="Times New Roman" panose="02020603050405020304" pitchFamily="18" charset="0"/>
              </a:rPr>
              <a:t>Providing allied rewards on promotions </a:t>
            </a:r>
          </a:p>
          <a:p>
            <a:r>
              <a:rPr lang="en-US" sz="2400" dirty="0">
                <a:latin typeface="Times New Roman" panose="02020603050405020304" pitchFamily="18" charset="0"/>
                <a:cs typeface="Times New Roman" panose="02020603050405020304" pitchFamily="18" charset="0"/>
              </a:rPr>
              <a:t>Today, promotions are not considered effective </a:t>
            </a:r>
          </a:p>
          <a:p>
            <a:r>
              <a:rPr lang="en-US" sz="2400" dirty="0">
                <a:latin typeface="Times New Roman" panose="02020603050405020304" pitchFamily="18" charset="0"/>
                <a:cs typeface="Times New Roman" panose="02020603050405020304" pitchFamily="18" charset="0"/>
              </a:rPr>
              <a:t>This means that organizations cannot rely only on promotions </a:t>
            </a:r>
          </a:p>
          <a:p>
            <a:r>
              <a:rPr lang="en-US" sz="2400" dirty="0">
                <a:latin typeface="Times New Roman" panose="02020603050405020304" pitchFamily="18" charset="0"/>
                <a:cs typeface="Times New Roman" panose="02020603050405020304" pitchFamily="18" charset="0"/>
              </a:rPr>
              <a:t>But, it can be enhanced by adding other rewards</a:t>
            </a:r>
          </a:p>
          <a:p>
            <a:r>
              <a:rPr lang="en-US" sz="2400" dirty="0">
                <a:latin typeface="Times New Roman" panose="02020603050405020304" pitchFamily="18" charset="0"/>
                <a:cs typeface="Times New Roman" panose="02020603050405020304" pitchFamily="18" charset="0"/>
              </a:rPr>
              <a:t>According to </a:t>
            </a:r>
            <a:r>
              <a:rPr lang="en-US" sz="2400" dirty="0" err="1">
                <a:latin typeface="Times New Roman" panose="02020603050405020304" pitchFamily="18" charset="0"/>
                <a:cs typeface="Times New Roman" panose="02020603050405020304" pitchFamily="18" charset="0"/>
              </a:rPr>
              <a:t>McPhie</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Sapin</a:t>
            </a:r>
            <a:r>
              <a:rPr lang="en-US" sz="2400" dirty="0">
                <a:latin typeface="Times New Roman" panose="02020603050405020304" pitchFamily="18" charset="0"/>
                <a:cs typeface="Times New Roman" panose="02020603050405020304" pitchFamily="18" charset="0"/>
              </a:rPr>
              <a:t> (2006), outstanding performers receive greater rewards</a:t>
            </a:r>
          </a:p>
          <a:p>
            <a:r>
              <a:rPr lang="en-US" sz="2400" dirty="0">
                <a:latin typeface="Times New Roman" panose="02020603050405020304" pitchFamily="18" charset="0"/>
                <a:cs typeface="Times New Roman" panose="02020603050405020304" pitchFamily="18" charset="0"/>
              </a:rPr>
              <a:t>This is the same concept that allied reward system follows.</a:t>
            </a:r>
          </a:p>
          <a:p>
            <a:r>
              <a:rPr lang="en-US" sz="2400" dirty="0">
                <a:latin typeface="Times New Roman" panose="02020603050405020304" pitchFamily="18" charset="0"/>
                <a:cs typeface="Times New Roman" panose="02020603050405020304" pitchFamily="18" charset="0"/>
              </a:rPr>
              <a:t>Apart from promotions, this plan gives other rewards such as assigning special or high value visibility projects.</a:t>
            </a:r>
          </a:p>
          <a:p>
            <a:r>
              <a:rPr lang="en-US" sz="2400" dirty="0">
                <a:latin typeface="Times New Roman" panose="02020603050405020304" pitchFamily="18" charset="0"/>
                <a:cs typeface="Times New Roman" panose="02020603050405020304" pitchFamily="18" charset="0"/>
              </a:rPr>
              <a:t>Other great rewards can include providing employees with learning opportunities to enhance their skills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983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636"/>
            <a:ext cx="6858000" cy="720436"/>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Continuation of Satisfaction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685800"/>
            <a:ext cx="7010400" cy="6172200"/>
          </a:xfrm>
        </p:spPr>
        <p:txBody>
          <a:bodyPr>
            <a:normAutofit/>
          </a:bodyPr>
          <a:lstStyle/>
          <a:p>
            <a:pPr marL="109728" indent="0">
              <a:buNone/>
            </a:pPr>
            <a:r>
              <a:rPr lang="en-US" sz="2000" b="1" dirty="0">
                <a:latin typeface="Times New Roman" panose="02020603050405020304" pitchFamily="18" charset="0"/>
                <a:cs typeface="Times New Roman" panose="02020603050405020304" pitchFamily="18" charset="0"/>
              </a:rPr>
              <a:t>Ensuring timely implementation of incentives </a:t>
            </a:r>
          </a:p>
          <a:p>
            <a:r>
              <a:rPr lang="en-US" sz="2000" dirty="0">
                <a:latin typeface="Times New Roman" panose="02020603050405020304" pitchFamily="18" charset="0"/>
                <a:cs typeface="Times New Roman" panose="02020603050405020304" pitchFamily="18" charset="0"/>
              </a:rPr>
              <a:t>Ensuring that employees are awarded on time </a:t>
            </a:r>
          </a:p>
          <a:p>
            <a:r>
              <a:rPr lang="en-US" sz="2000" dirty="0">
                <a:latin typeface="Times New Roman" panose="02020603050405020304" pitchFamily="18" charset="0"/>
                <a:cs typeface="Times New Roman" panose="02020603050405020304" pitchFamily="18" charset="0"/>
              </a:rPr>
              <a:t>It makes them feel valued by the company</a:t>
            </a:r>
          </a:p>
          <a:p>
            <a:r>
              <a:rPr lang="en-US" sz="2000" dirty="0">
                <a:latin typeface="Times New Roman" panose="02020603050405020304" pitchFamily="18" charset="0"/>
                <a:cs typeface="Times New Roman" panose="02020603050405020304" pitchFamily="18" charset="0"/>
              </a:rPr>
              <a:t>This can take place in two folds </a:t>
            </a:r>
          </a:p>
          <a:p>
            <a:r>
              <a:rPr lang="en-US" sz="2000" dirty="0">
                <a:latin typeface="Times New Roman" panose="02020603050405020304" pitchFamily="18" charset="0"/>
                <a:cs typeface="Times New Roman" panose="02020603050405020304" pitchFamily="18" charset="0"/>
              </a:rPr>
              <a:t>First, what can be offered immediately </a:t>
            </a:r>
          </a:p>
          <a:p>
            <a:r>
              <a:rPr lang="en-US" sz="2000" dirty="0">
                <a:latin typeface="Times New Roman" panose="02020603050405020304" pitchFamily="18" charset="0"/>
                <a:cs typeface="Times New Roman" panose="02020603050405020304" pitchFamily="18" charset="0"/>
              </a:rPr>
              <a:t>Secondly, what can be offered as part of the compensation cycle</a:t>
            </a:r>
          </a:p>
          <a:p>
            <a:r>
              <a:rPr lang="en-US" sz="2000" dirty="0">
                <a:latin typeface="Times New Roman" panose="02020603050405020304" pitchFamily="18" charset="0"/>
                <a:cs typeface="Times New Roman" panose="02020603050405020304" pitchFamily="18" charset="0"/>
              </a:rPr>
              <a:t>This strategy is one of the cornerstone that every leader needs to adopt</a:t>
            </a:r>
          </a:p>
          <a:p>
            <a:r>
              <a:rPr lang="en-US" sz="2000" dirty="0">
                <a:latin typeface="Times New Roman" panose="02020603050405020304" pitchFamily="18" charset="0"/>
                <a:cs typeface="Times New Roman" panose="02020603050405020304" pitchFamily="18" charset="0"/>
              </a:rPr>
              <a:t>It will help in engaging employees </a:t>
            </a:r>
          </a:p>
          <a:p>
            <a:r>
              <a:rPr lang="en-US" sz="2000" dirty="0">
                <a:latin typeface="Times New Roman" panose="02020603050405020304" pitchFamily="18" charset="0"/>
                <a:cs typeface="Times New Roman" panose="02020603050405020304" pitchFamily="18" charset="0"/>
              </a:rPr>
              <a:t>It will also make them feel appreciated as people as well as professionals. </a:t>
            </a:r>
          </a:p>
          <a:p>
            <a:r>
              <a:rPr lang="en-US" sz="2000" dirty="0">
                <a:latin typeface="Times New Roman" panose="02020603050405020304" pitchFamily="18" charset="0"/>
                <a:cs typeface="Times New Roman" panose="02020603050405020304" pitchFamily="18" charset="0"/>
              </a:rPr>
              <a:t>This strategy will ensure that the compensation plan becomes effective.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0490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6400800" cy="6858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Communicating</a:t>
            </a:r>
            <a:r>
              <a:rPr lang="en-US" b="1" u="sng" dirty="0">
                <a:solidFill>
                  <a:srgbClr val="7030A0"/>
                </a:solidFill>
              </a:rPr>
              <a:t> Plan</a:t>
            </a:r>
            <a:endParaRPr lang="en-GB" b="1" u="sng" dirty="0">
              <a:solidFill>
                <a:srgbClr val="7030A0"/>
              </a:solidFill>
            </a:endParaRPr>
          </a:p>
        </p:txBody>
      </p:sp>
      <p:sp>
        <p:nvSpPr>
          <p:cNvPr id="3" name="Content Placeholder 2"/>
          <p:cNvSpPr>
            <a:spLocks noGrp="1"/>
          </p:cNvSpPr>
          <p:nvPr>
            <p:ph idx="1"/>
          </p:nvPr>
        </p:nvSpPr>
        <p:spPr>
          <a:xfrm>
            <a:off x="152400" y="685800"/>
            <a:ext cx="7620000" cy="6172200"/>
          </a:xfrm>
        </p:spPr>
        <p:txBody>
          <a:bodyPr>
            <a:normAutofit/>
          </a:bodyPr>
          <a:lstStyle/>
          <a:p>
            <a:r>
              <a:rPr lang="en-US" sz="2400" dirty="0">
                <a:latin typeface="Times New Roman" panose="02020603050405020304" pitchFamily="18" charset="0"/>
                <a:cs typeface="Times New Roman" panose="02020603050405020304" pitchFamily="18" charset="0"/>
              </a:rPr>
              <a:t>Communication is important in sharing information </a:t>
            </a:r>
          </a:p>
          <a:p>
            <a:r>
              <a:rPr lang="en-US" sz="2400" dirty="0">
                <a:latin typeface="Times New Roman" panose="02020603050405020304" pitchFamily="18" charset="0"/>
                <a:cs typeface="Times New Roman" panose="02020603050405020304" pitchFamily="18" charset="0"/>
              </a:rPr>
              <a:t>Typically, managers share information with employees</a:t>
            </a:r>
          </a:p>
          <a:p>
            <a:r>
              <a:rPr lang="en-US" sz="2400" dirty="0">
                <a:latin typeface="Times New Roman" panose="02020603050405020304" pitchFamily="18" charset="0"/>
                <a:cs typeface="Times New Roman" panose="02020603050405020304" pitchFamily="18" charset="0"/>
              </a:rPr>
              <a:t>Developing strategic mechanism to communicate pay strategy helps in providing positive feedback</a:t>
            </a:r>
          </a:p>
          <a:p>
            <a:r>
              <a:rPr lang="en-US" sz="2400" dirty="0">
                <a:latin typeface="Times New Roman" panose="02020603050405020304" pitchFamily="18" charset="0"/>
                <a:cs typeface="Times New Roman" panose="02020603050405020304" pitchFamily="18" charset="0"/>
              </a:rPr>
              <a:t>It helps ensure that the right message has been delivered and received by the right audience</a:t>
            </a:r>
          </a:p>
          <a:p>
            <a:r>
              <a:rPr lang="en-US" sz="2400" dirty="0">
                <a:latin typeface="Times New Roman" panose="02020603050405020304" pitchFamily="18" charset="0"/>
                <a:cs typeface="Times New Roman" panose="02020603050405020304" pitchFamily="18" charset="0"/>
              </a:rPr>
              <a:t>well-developed communication plan supports the strategic objectives </a:t>
            </a:r>
          </a:p>
          <a:p>
            <a:r>
              <a:rPr lang="en-US" sz="2400" dirty="0">
                <a:latin typeface="Times New Roman" panose="02020603050405020304" pitchFamily="18" charset="0"/>
                <a:cs typeface="Times New Roman" panose="02020603050405020304" pitchFamily="18" charset="0"/>
              </a:rPr>
              <a:t>And, also, it enhances achievement of employee understanding of the compensation plan</a:t>
            </a:r>
          </a:p>
          <a:p>
            <a:r>
              <a:rPr lang="en-US" sz="2400" dirty="0">
                <a:latin typeface="Times New Roman" panose="02020603050405020304" pitchFamily="18" charset="0"/>
                <a:cs typeface="Times New Roman" panose="02020603050405020304" pitchFamily="18" charset="0"/>
              </a:rPr>
              <a:t>Therefore, to achieve a successful development and implementation of a compensation plan, I will consider the following process.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643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705600" cy="6858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Continuation of Communication </a:t>
            </a:r>
            <a:endParaRPr lang="en-GB" b="1"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685800"/>
            <a:ext cx="7772400" cy="6172200"/>
          </a:xfrm>
        </p:spPr>
        <p:txBody>
          <a:bodyPr>
            <a:normAutofit/>
          </a:bodyPr>
          <a:lstStyle/>
          <a:p>
            <a:r>
              <a:rPr lang="en-US" sz="2400" dirty="0">
                <a:latin typeface="Times New Roman" panose="02020603050405020304" pitchFamily="18" charset="0"/>
                <a:cs typeface="Times New Roman" panose="02020603050405020304" pitchFamily="18" charset="0"/>
              </a:rPr>
              <a:t>First step in the process of communication is to hold orientation meetings with the key stakeholders</a:t>
            </a:r>
            <a:endParaRPr lang="en-GB"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stakeholders include employees, business owners, government officials </a:t>
            </a:r>
          </a:p>
          <a:p>
            <a:r>
              <a:rPr lang="en-US" sz="2400" dirty="0">
                <a:latin typeface="Times New Roman" panose="02020603050405020304" pitchFamily="18" charset="0"/>
                <a:cs typeface="Times New Roman" panose="02020603050405020304" pitchFamily="18" charset="0"/>
              </a:rPr>
              <a:t>This meeting involves explaining to them the objectives and project activities.</a:t>
            </a:r>
          </a:p>
          <a:p>
            <a:r>
              <a:rPr lang="en-US" sz="2400" dirty="0">
                <a:latin typeface="Times New Roman" panose="02020603050405020304" pitchFamily="18" charset="0"/>
                <a:cs typeface="Times New Roman" panose="02020603050405020304" pitchFamily="18" charset="0"/>
              </a:rPr>
              <a:t>Secondly, I will develop draft and final job descriptions </a:t>
            </a:r>
          </a:p>
          <a:p>
            <a:r>
              <a:rPr lang="en-US" sz="2400" dirty="0">
                <a:latin typeface="Times New Roman" panose="02020603050405020304" pitchFamily="18" charset="0"/>
                <a:cs typeface="Times New Roman" panose="02020603050405020304" pitchFamily="18" charset="0"/>
              </a:rPr>
              <a:t>Next is to establish a salary schedule through a comparative salary data obtained from other organizations</a:t>
            </a:r>
          </a:p>
          <a:p>
            <a:r>
              <a:rPr lang="en-US" sz="2400" dirty="0">
                <a:latin typeface="Times New Roman" panose="02020603050405020304" pitchFamily="18" charset="0"/>
                <a:cs typeface="Times New Roman" panose="02020603050405020304" pitchFamily="18" charset="0"/>
              </a:rPr>
              <a:t>Next, provide guidelines for maintaining and updating the compensation plan</a:t>
            </a:r>
          </a:p>
          <a:p>
            <a:r>
              <a:rPr lang="en-US" sz="2400" dirty="0">
                <a:latin typeface="Times New Roman" panose="02020603050405020304" pitchFamily="18" charset="0"/>
                <a:cs typeface="Times New Roman" panose="02020603050405020304" pitchFamily="18" charset="0"/>
              </a:rPr>
              <a:t>Check whether there is need to review the classification                		and adjust accordingly. </a:t>
            </a:r>
          </a:p>
        </p:txBody>
      </p:sp>
    </p:spTree>
    <p:extLst>
      <p:ext uri="{BB962C8B-B14F-4D97-AF65-F5344CB8AC3E}">
        <p14:creationId xmlns:p14="http://schemas.microsoft.com/office/powerpoint/2010/main" val="235930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6629400" cy="685800"/>
          </a:xfrm>
        </p:spPr>
        <p:txBody>
          <a:bodyPr>
            <a:normAutofit/>
          </a:bodyPr>
          <a:lstStyle/>
          <a:p>
            <a:pPr algn="ctr"/>
            <a:r>
              <a:rPr lang="en-US" b="1" u="sng" dirty="0">
                <a:solidFill>
                  <a:srgbClr val="7030A0"/>
                </a:solidFill>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685800"/>
            <a:ext cx="7391400" cy="6172200"/>
          </a:xfrm>
        </p:spPr>
        <p:txBody>
          <a:bodyPr>
            <a:normAutofit/>
          </a:bodyPr>
          <a:lstStyle/>
          <a:p>
            <a:r>
              <a:rPr lang="en-US" sz="2400" dirty="0">
                <a:latin typeface="Times New Roman" panose="02020603050405020304" pitchFamily="18" charset="0"/>
                <a:cs typeface="Times New Roman" panose="02020603050405020304" pitchFamily="18" charset="0"/>
              </a:rPr>
              <a:t>Effective and successful implementation of compensation plan involves: </a:t>
            </a:r>
            <a:endParaRPr lang="en-GB"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Developing classification </a:t>
            </a:r>
          </a:p>
          <a:p>
            <a:r>
              <a:rPr lang="en-US" sz="2400" dirty="0">
                <a:latin typeface="Times New Roman" panose="02020603050405020304" pitchFamily="18" charset="0"/>
                <a:cs typeface="Times New Roman" panose="02020603050405020304" pitchFamily="18" charset="0"/>
              </a:rPr>
              <a:t>Pay strategies </a:t>
            </a:r>
          </a:p>
          <a:p>
            <a:r>
              <a:rPr lang="en-US" sz="2400" dirty="0">
                <a:latin typeface="Times New Roman" panose="02020603050405020304" pitchFamily="18" charset="0"/>
                <a:cs typeface="Times New Roman" panose="02020603050405020304" pitchFamily="18" charset="0"/>
              </a:rPr>
              <a:t>All these should be aligned to the firm’s mission </a:t>
            </a:r>
          </a:p>
          <a:p>
            <a:r>
              <a:rPr lang="en-US" sz="2400" dirty="0">
                <a:latin typeface="Times New Roman" panose="02020603050405020304" pitchFamily="18" charset="0"/>
                <a:cs typeface="Times New Roman" panose="02020603050405020304" pitchFamily="18" charset="0"/>
              </a:rPr>
              <a:t>To achieve this, managers should identify the rationale for developing such compensation.</a:t>
            </a:r>
          </a:p>
          <a:p>
            <a:r>
              <a:rPr lang="en-US" sz="2400" dirty="0">
                <a:latin typeface="Times New Roman" panose="02020603050405020304" pitchFamily="18" charset="0"/>
                <a:cs typeface="Times New Roman" panose="02020603050405020304" pitchFamily="18" charset="0"/>
              </a:rPr>
              <a:t>Proper compensation plan involves input from all the stakeholders such as </a:t>
            </a:r>
          </a:p>
          <a:p>
            <a:r>
              <a:rPr lang="en-US" sz="2400" dirty="0">
                <a:latin typeface="Times New Roman" panose="02020603050405020304" pitchFamily="18" charset="0"/>
                <a:cs typeface="Times New Roman" panose="02020603050405020304" pitchFamily="18" charset="0"/>
              </a:rPr>
              <a:t>Clients</a:t>
            </a:r>
          </a:p>
          <a:p>
            <a:r>
              <a:rPr lang="en-US" sz="2400" dirty="0">
                <a:latin typeface="Times New Roman" panose="02020603050405020304" pitchFamily="18" charset="0"/>
                <a:cs typeface="Times New Roman" panose="02020603050405020304" pitchFamily="18" charset="0"/>
              </a:rPr>
              <a:t>Employees</a:t>
            </a:r>
          </a:p>
          <a:p>
            <a:r>
              <a:rPr lang="en-US" sz="2400" dirty="0">
                <a:latin typeface="Times New Roman" panose="02020603050405020304" pitchFamily="18" charset="0"/>
                <a:cs typeface="Times New Roman" panose="02020603050405020304" pitchFamily="18" charset="0"/>
              </a:rPr>
              <a:t>Owners</a:t>
            </a:r>
          </a:p>
        </p:txBody>
      </p:sp>
    </p:spTree>
    <p:extLst>
      <p:ext uri="{BB962C8B-B14F-4D97-AF65-F5344CB8AC3E}">
        <p14:creationId xmlns:p14="http://schemas.microsoft.com/office/powerpoint/2010/main" val="3674174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324600" cy="762000"/>
          </a:xfrm>
        </p:spPr>
        <p:txBody>
          <a:bodyPr/>
          <a:lstStyle/>
          <a:p>
            <a:pPr algn="ctr"/>
            <a:r>
              <a:rPr lang="en-US" b="1" u="sng" dirty="0">
                <a:solidFill>
                  <a:srgbClr val="7030A0"/>
                </a:solidFill>
                <a:latin typeface="Times New Roman" panose="02020603050405020304" pitchFamily="18" charset="0"/>
                <a:cs typeface="Times New Roman" panose="02020603050405020304" pitchFamily="18" charset="0"/>
              </a:rPr>
              <a:t>Reference</a:t>
            </a:r>
            <a:r>
              <a:rPr lang="en-US" dirty="0"/>
              <a:t> </a:t>
            </a:r>
            <a:endParaRPr lang="en-GB" dirty="0"/>
          </a:p>
        </p:txBody>
      </p:sp>
      <p:sp>
        <p:nvSpPr>
          <p:cNvPr id="3" name="Content Placeholder 2"/>
          <p:cNvSpPr>
            <a:spLocks noGrp="1"/>
          </p:cNvSpPr>
          <p:nvPr>
            <p:ph idx="1"/>
          </p:nvPr>
        </p:nvSpPr>
        <p:spPr>
          <a:xfrm>
            <a:off x="152400" y="838200"/>
            <a:ext cx="7239000" cy="5791200"/>
          </a:xfrm>
        </p:spPr>
        <p:txBody>
          <a:bodyPr/>
          <a:lstStyle/>
          <a:p>
            <a:r>
              <a:rPr lang="en-US" sz="2400" dirty="0" err="1">
                <a:latin typeface="Times New Roman" panose="02020603050405020304" pitchFamily="18" charset="0"/>
                <a:cs typeface="Times New Roman" panose="02020603050405020304" pitchFamily="18" charset="0"/>
              </a:rPr>
              <a:t>McPhie</a:t>
            </a:r>
            <a:r>
              <a:rPr lang="en-US" sz="2400" dirty="0">
                <a:latin typeface="Times New Roman" panose="02020603050405020304" pitchFamily="18" charset="0"/>
                <a:cs typeface="Times New Roman" panose="02020603050405020304" pitchFamily="18" charset="0"/>
              </a:rPr>
              <a:t>, A., &amp; </a:t>
            </a:r>
            <a:r>
              <a:rPr lang="en-US" sz="2400" dirty="0" err="1">
                <a:latin typeface="Times New Roman" panose="02020603050405020304" pitchFamily="18" charset="0"/>
                <a:cs typeface="Times New Roman" panose="02020603050405020304" pitchFamily="18" charset="0"/>
              </a:rPr>
              <a:t>Sapin</a:t>
            </a:r>
            <a:r>
              <a:rPr lang="en-US" sz="2400" dirty="0">
                <a:latin typeface="Times New Roman" panose="02020603050405020304" pitchFamily="18" charset="0"/>
                <a:cs typeface="Times New Roman" panose="02020603050405020304" pitchFamily="18" charset="0"/>
              </a:rPr>
              <a:t>, B. J. (2006). Designing an Effective Pay for Performance Compensation System. </a:t>
            </a:r>
            <a:r>
              <a:rPr lang="en-GB" sz="2400" i="1" dirty="0">
                <a:latin typeface="Times New Roman" panose="02020603050405020304" pitchFamily="18" charset="0"/>
                <a:cs typeface="Times New Roman" panose="02020603050405020304" pitchFamily="18" charset="0"/>
              </a:rPr>
              <a:t>US Merit Systems Protection Boar, 1</a:t>
            </a:r>
            <a:r>
              <a:rPr lang="en-GB" sz="2400" dirty="0">
                <a:latin typeface="Times New Roman" panose="02020603050405020304" pitchFamily="18" charset="0"/>
                <a:cs typeface="Times New Roman" panose="02020603050405020304" pitchFamily="18" charset="0"/>
              </a:rPr>
              <a:t>, </a:t>
            </a:r>
            <a:r>
              <a:rPr lang="en-GB" sz="2400" i="1" dirty="0">
                <a:latin typeface="Times New Roman" panose="02020603050405020304" pitchFamily="18" charset="0"/>
                <a:cs typeface="Times New Roman" panose="02020603050405020304" pitchFamily="18" charset="0"/>
              </a:rPr>
              <a:t>56</a:t>
            </a:r>
            <a:r>
              <a:rPr lang="en-GB" sz="2400" dirty="0">
                <a:latin typeface="Times New Roman" panose="02020603050405020304" pitchFamily="18"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28877173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213</TotalTime>
  <Words>1234</Words>
  <Application>Microsoft Office PowerPoint</Application>
  <PresentationFormat>On-screen Show (4:3)</PresentationFormat>
  <Paragraphs>122</Paragraphs>
  <Slides>14</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COMPENSATION STRATEGY</vt:lpstr>
      <vt:lpstr>Compensation Strategy </vt:lpstr>
      <vt:lpstr>Stakeholders’ Input </vt:lpstr>
      <vt:lpstr>Incentives Included in the Plan</vt:lpstr>
      <vt:lpstr>Fairness of the Pay </vt:lpstr>
      <vt:lpstr>Employee Satisfaction </vt:lpstr>
      <vt:lpstr>Continuation of Employee Satisfaction </vt:lpstr>
      <vt:lpstr>Continuation of Satisfaction </vt:lpstr>
      <vt:lpstr>Continuation of Satisfaction </vt:lpstr>
      <vt:lpstr>Continuation of Satisfaction </vt:lpstr>
      <vt:lpstr>Communicating Plan</vt:lpstr>
      <vt:lpstr>Continuation of Communication </vt:lpstr>
      <vt:lpstr>Conclusion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Antony Ouma</cp:lastModifiedBy>
  <cp:revision>24</cp:revision>
  <dcterms:created xsi:type="dcterms:W3CDTF">2018-12-20T07:47:37Z</dcterms:created>
  <dcterms:modified xsi:type="dcterms:W3CDTF">2018-12-21T13:24:15Z</dcterms:modified>
</cp:coreProperties>
</file>